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8"/>
  </p:notesMasterIdLst>
  <p:sldIdLst>
    <p:sldId id="256" r:id="rId2"/>
    <p:sldId id="257" r:id="rId3"/>
    <p:sldId id="258" r:id="rId4"/>
    <p:sldId id="259" r:id="rId5"/>
    <p:sldId id="260" r:id="rId6"/>
    <p:sldId id="261" r:id="rId7"/>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2F1C088-F691-494E-A5EC-55B70562DF57}" type="doc">
      <dgm:prSet loTypeId="urn:microsoft.com/office/officeart/2005/8/layout/hProcess9" loCatId="process" qsTypeId="urn:microsoft.com/office/officeart/2005/8/quickstyle/simple1" qsCatId="simple" csTypeId="urn:microsoft.com/office/officeart/2005/8/colors/accent0_2" csCatId="mainScheme" phldr="1"/>
      <dgm:spPr/>
    </dgm:pt>
    <dgm:pt modelId="{36D8705A-0DFB-4796-86C6-A215621107C9}">
      <dgm:prSet phldrT="[Κείμενο]"/>
      <dgm:spPr/>
      <dgm:t>
        <a:bodyPr/>
        <a:lstStyle/>
        <a:p>
          <a:r>
            <a:rPr lang="el-GR" b="1" i="0" dirty="0" smtClean="0"/>
            <a:t>Χωρίς τη βαρύτητα δε θα υπήρχε η ζωή όπως τη γνωρίζουμε σήμερα.</a:t>
          </a:r>
          <a:endParaRPr lang="el-GR" dirty="0"/>
        </a:p>
      </dgm:t>
    </dgm:pt>
    <dgm:pt modelId="{88CA7872-9914-4152-B04B-AA91A338E5FD}" type="parTrans" cxnId="{F58FF66B-42FE-425B-96DB-BBC6138A2DB6}">
      <dgm:prSet/>
      <dgm:spPr/>
    </dgm:pt>
    <dgm:pt modelId="{B0C8F429-6168-4198-A514-15F353FFAD65}" type="sibTrans" cxnId="{F58FF66B-42FE-425B-96DB-BBC6138A2DB6}">
      <dgm:prSet/>
      <dgm:spPr/>
    </dgm:pt>
    <dgm:pt modelId="{64DC6117-8714-49E1-AFE5-4EFD4F4FADED}">
      <dgm:prSet phldrT="[Κείμενο]"/>
      <dgm:spPr/>
      <dgm:t>
        <a:bodyPr/>
        <a:lstStyle/>
        <a:p>
          <a:r>
            <a:rPr lang="el-GR" b="0" i="0" dirty="0" smtClean="0"/>
            <a:t>Σε αντίθεση με τη Δύναμη, η </a:t>
          </a:r>
          <a:r>
            <a:rPr lang="el-GR" b="1" i="0" dirty="0" smtClean="0"/>
            <a:t>βαρύτητα δεν έχει διττή φύση</a:t>
          </a:r>
          <a:r>
            <a:rPr lang="el-GR" b="0" i="0" dirty="0" smtClean="0"/>
            <a:t>, δηλαδή μόνο έλκει, δεν απωθεί.</a:t>
          </a:r>
          <a:endParaRPr lang="el-GR" dirty="0"/>
        </a:p>
      </dgm:t>
    </dgm:pt>
    <dgm:pt modelId="{EAA9A7C5-6728-4B06-B51C-5153367CA2F2}" type="parTrans" cxnId="{477C8845-8121-460F-9F8C-6BD8B3C95FB6}">
      <dgm:prSet/>
      <dgm:spPr/>
    </dgm:pt>
    <dgm:pt modelId="{0E008296-0CEC-4FA2-8658-4FD6833DC39F}" type="sibTrans" cxnId="{477C8845-8121-460F-9F8C-6BD8B3C95FB6}">
      <dgm:prSet/>
      <dgm:spPr/>
    </dgm:pt>
    <dgm:pt modelId="{314D9C58-5F90-4B03-9BF9-5481736651DA}">
      <dgm:prSet phldrT="[Κείμενο]"/>
      <dgm:spPr/>
      <dgm:t>
        <a:bodyPr/>
        <a:lstStyle/>
        <a:p>
          <a:r>
            <a:rPr lang="el-GR" b="0" i="0" dirty="0" smtClean="0"/>
            <a:t>Η λειτουργία πολλών σύγχρονων μηχανών και συσκευών </a:t>
          </a:r>
          <a:r>
            <a:rPr lang="el-GR" b="1" i="0" dirty="0" smtClean="0"/>
            <a:t>εξαρτάται </a:t>
          </a:r>
          <a:r>
            <a:rPr lang="el-GR" b="0" i="0" dirty="0" smtClean="0"/>
            <a:t>από τη βαρύτητα.</a:t>
          </a:r>
          <a:endParaRPr lang="el-GR" dirty="0"/>
        </a:p>
      </dgm:t>
    </dgm:pt>
    <dgm:pt modelId="{E4A1F2C0-D63F-4446-9F2D-8526AA5E80BA}" type="parTrans" cxnId="{940E6F84-589A-4EAB-B613-B98ADA9362C3}">
      <dgm:prSet/>
      <dgm:spPr/>
    </dgm:pt>
    <dgm:pt modelId="{551A39A5-B350-4FE5-9C69-20A3A1DC8D0B}" type="sibTrans" cxnId="{940E6F84-589A-4EAB-B613-B98ADA9362C3}">
      <dgm:prSet/>
      <dgm:spPr/>
    </dgm:pt>
    <dgm:pt modelId="{E4E1C4C3-22D4-4BB2-9664-108EF5C3A6F0}" type="pres">
      <dgm:prSet presAssocID="{D2F1C088-F691-494E-A5EC-55B70562DF57}" presName="CompostProcess" presStyleCnt="0">
        <dgm:presLayoutVars>
          <dgm:dir/>
          <dgm:resizeHandles val="exact"/>
        </dgm:presLayoutVars>
      </dgm:prSet>
      <dgm:spPr/>
    </dgm:pt>
    <dgm:pt modelId="{5470C333-B32F-48B5-BD1C-A72295FBF75A}" type="pres">
      <dgm:prSet presAssocID="{D2F1C088-F691-494E-A5EC-55B70562DF57}" presName="arrow" presStyleLbl="bgShp" presStyleIdx="0" presStyleCnt="1"/>
      <dgm:spPr/>
    </dgm:pt>
    <dgm:pt modelId="{07CDB6B7-80C1-4DDD-A83F-45F4A0A401EE}" type="pres">
      <dgm:prSet presAssocID="{D2F1C088-F691-494E-A5EC-55B70562DF57}" presName="linearProcess" presStyleCnt="0"/>
      <dgm:spPr/>
    </dgm:pt>
    <dgm:pt modelId="{56A44B1C-3F51-4ACC-A377-D0029664358D}" type="pres">
      <dgm:prSet presAssocID="{36D8705A-0DFB-4796-86C6-A215621107C9}" presName="textNode" presStyleLbl="node1" presStyleIdx="0" presStyleCnt="3">
        <dgm:presLayoutVars>
          <dgm:bulletEnabled val="1"/>
        </dgm:presLayoutVars>
      </dgm:prSet>
      <dgm:spPr/>
      <dgm:t>
        <a:bodyPr/>
        <a:lstStyle/>
        <a:p>
          <a:endParaRPr lang="el-GR"/>
        </a:p>
      </dgm:t>
    </dgm:pt>
    <dgm:pt modelId="{30AA79E5-CF51-4107-8F2F-9ACBA98A7D59}" type="pres">
      <dgm:prSet presAssocID="{B0C8F429-6168-4198-A514-15F353FFAD65}" presName="sibTrans" presStyleCnt="0"/>
      <dgm:spPr/>
    </dgm:pt>
    <dgm:pt modelId="{70D1503E-D591-4651-B994-5815C0A891E1}" type="pres">
      <dgm:prSet presAssocID="{64DC6117-8714-49E1-AFE5-4EFD4F4FADED}" presName="textNode" presStyleLbl="node1" presStyleIdx="1" presStyleCnt="3">
        <dgm:presLayoutVars>
          <dgm:bulletEnabled val="1"/>
        </dgm:presLayoutVars>
      </dgm:prSet>
      <dgm:spPr/>
      <dgm:t>
        <a:bodyPr/>
        <a:lstStyle/>
        <a:p>
          <a:endParaRPr lang="el-GR"/>
        </a:p>
      </dgm:t>
    </dgm:pt>
    <dgm:pt modelId="{04C56C1A-BFE4-44CF-9D28-DF1F3D13A676}" type="pres">
      <dgm:prSet presAssocID="{0E008296-0CEC-4FA2-8658-4FD6833DC39F}" presName="sibTrans" presStyleCnt="0"/>
      <dgm:spPr/>
    </dgm:pt>
    <dgm:pt modelId="{F6614682-A8C5-4B7A-95D6-559D0A1430AB}" type="pres">
      <dgm:prSet presAssocID="{314D9C58-5F90-4B03-9BF9-5481736651DA}" presName="textNode" presStyleLbl="node1" presStyleIdx="2" presStyleCnt="3">
        <dgm:presLayoutVars>
          <dgm:bulletEnabled val="1"/>
        </dgm:presLayoutVars>
      </dgm:prSet>
      <dgm:spPr/>
      <dgm:t>
        <a:bodyPr/>
        <a:lstStyle/>
        <a:p>
          <a:endParaRPr lang="el-GR"/>
        </a:p>
      </dgm:t>
    </dgm:pt>
  </dgm:ptLst>
  <dgm:cxnLst>
    <dgm:cxn modelId="{A078A896-0F9B-41BB-ADF7-E954157D9045}" type="presOf" srcId="{D2F1C088-F691-494E-A5EC-55B70562DF57}" destId="{E4E1C4C3-22D4-4BB2-9664-108EF5C3A6F0}" srcOrd="0" destOrd="0" presId="urn:microsoft.com/office/officeart/2005/8/layout/hProcess9"/>
    <dgm:cxn modelId="{F58FF66B-42FE-425B-96DB-BBC6138A2DB6}" srcId="{D2F1C088-F691-494E-A5EC-55B70562DF57}" destId="{36D8705A-0DFB-4796-86C6-A215621107C9}" srcOrd="0" destOrd="0" parTransId="{88CA7872-9914-4152-B04B-AA91A338E5FD}" sibTransId="{B0C8F429-6168-4198-A514-15F353FFAD65}"/>
    <dgm:cxn modelId="{73F94025-04AC-44C5-9A17-DBCCA4147EBE}" type="presOf" srcId="{314D9C58-5F90-4B03-9BF9-5481736651DA}" destId="{F6614682-A8C5-4B7A-95D6-559D0A1430AB}" srcOrd="0" destOrd="0" presId="urn:microsoft.com/office/officeart/2005/8/layout/hProcess9"/>
    <dgm:cxn modelId="{940E6F84-589A-4EAB-B613-B98ADA9362C3}" srcId="{D2F1C088-F691-494E-A5EC-55B70562DF57}" destId="{314D9C58-5F90-4B03-9BF9-5481736651DA}" srcOrd="2" destOrd="0" parTransId="{E4A1F2C0-D63F-4446-9F2D-8526AA5E80BA}" sibTransId="{551A39A5-B350-4FE5-9C69-20A3A1DC8D0B}"/>
    <dgm:cxn modelId="{40CD3AAD-4AFB-41C5-BDE0-C4A92BC417D5}" type="presOf" srcId="{64DC6117-8714-49E1-AFE5-4EFD4F4FADED}" destId="{70D1503E-D591-4651-B994-5815C0A891E1}" srcOrd="0" destOrd="0" presId="urn:microsoft.com/office/officeart/2005/8/layout/hProcess9"/>
    <dgm:cxn modelId="{F0866C8F-8DC0-42EC-9A49-80DA19EB2A89}" type="presOf" srcId="{36D8705A-0DFB-4796-86C6-A215621107C9}" destId="{56A44B1C-3F51-4ACC-A377-D0029664358D}" srcOrd="0" destOrd="0" presId="urn:microsoft.com/office/officeart/2005/8/layout/hProcess9"/>
    <dgm:cxn modelId="{477C8845-8121-460F-9F8C-6BD8B3C95FB6}" srcId="{D2F1C088-F691-494E-A5EC-55B70562DF57}" destId="{64DC6117-8714-49E1-AFE5-4EFD4F4FADED}" srcOrd="1" destOrd="0" parTransId="{EAA9A7C5-6728-4B06-B51C-5153367CA2F2}" sibTransId="{0E008296-0CEC-4FA2-8658-4FD6833DC39F}"/>
    <dgm:cxn modelId="{DC7174E7-D3DF-4257-9735-809E7679504B}" type="presParOf" srcId="{E4E1C4C3-22D4-4BB2-9664-108EF5C3A6F0}" destId="{5470C333-B32F-48B5-BD1C-A72295FBF75A}" srcOrd="0" destOrd="0" presId="urn:microsoft.com/office/officeart/2005/8/layout/hProcess9"/>
    <dgm:cxn modelId="{3D7AC5FE-E258-40AA-93A2-33216BA23A87}" type="presParOf" srcId="{E4E1C4C3-22D4-4BB2-9664-108EF5C3A6F0}" destId="{07CDB6B7-80C1-4DDD-A83F-45F4A0A401EE}" srcOrd="1" destOrd="0" presId="urn:microsoft.com/office/officeart/2005/8/layout/hProcess9"/>
    <dgm:cxn modelId="{58C6219D-9E75-4BF0-B4B2-4A3CC295BA73}" type="presParOf" srcId="{07CDB6B7-80C1-4DDD-A83F-45F4A0A401EE}" destId="{56A44B1C-3F51-4ACC-A377-D0029664358D}" srcOrd="0" destOrd="0" presId="urn:microsoft.com/office/officeart/2005/8/layout/hProcess9"/>
    <dgm:cxn modelId="{3B43F8A5-B1DC-471B-9ADB-AE88643200A0}" type="presParOf" srcId="{07CDB6B7-80C1-4DDD-A83F-45F4A0A401EE}" destId="{30AA79E5-CF51-4107-8F2F-9ACBA98A7D59}" srcOrd="1" destOrd="0" presId="urn:microsoft.com/office/officeart/2005/8/layout/hProcess9"/>
    <dgm:cxn modelId="{26113C8D-5DBC-4C10-ACA9-A03327A55181}" type="presParOf" srcId="{07CDB6B7-80C1-4DDD-A83F-45F4A0A401EE}" destId="{70D1503E-D591-4651-B994-5815C0A891E1}" srcOrd="2" destOrd="0" presId="urn:microsoft.com/office/officeart/2005/8/layout/hProcess9"/>
    <dgm:cxn modelId="{8D215590-BD09-4286-8F1D-24C99BA0A5B2}" type="presParOf" srcId="{07CDB6B7-80C1-4DDD-A83F-45F4A0A401EE}" destId="{04C56C1A-BFE4-44CF-9D28-DF1F3D13A676}" srcOrd="3" destOrd="0" presId="urn:microsoft.com/office/officeart/2005/8/layout/hProcess9"/>
    <dgm:cxn modelId="{5D0B7A3B-6A84-4755-9E86-11CC84CAA027}" type="presParOf" srcId="{07CDB6B7-80C1-4DDD-A83F-45F4A0A401EE}" destId="{F6614682-A8C5-4B7A-95D6-559D0A1430AB}" srcOrd="4" destOrd="0" presId="urn:microsoft.com/office/officeart/2005/8/layout/hProcess9"/>
  </dgm:cxnLst>
  <dgm:bg/>
  <dgm:whole/>
</dgm:dataModel>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κεφαλίδας"/>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2 - Θέση ημερομηνίας"/>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488A729-664F-43AE-81E7-CA1978EC39C0}" type="datetimeFigureOut">
              <a:rPr lang="el-GR" smtClean="0"/>
              <a:t>23/4/2018</a:t>
            </a:fld>
            <a:endParaRPr lang="el-GR"/>
          </a:p>
        </p:txBody>
      </p:sp>
      <p:sp>
        <p:nvSpPr>
          <p:cNvPr id="4" name="3 - Θέση εικόνας διαφάνειας"/>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l-GR"/>
          </a:p>
        </p:txBody>
      </p:sp>
      <p:sp>
        <p:nvSpPr>
          <p:cNvPr id="5" name="4 - Θέση σημειώσεων"/>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6" name="5 - Θέση υποσέλιδου"/>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7" name="6 - Θέση αριθμού διαφάνειας"/>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6486ABC-E2A0-4159-8DC5-DA6F1BBFEF2C}" type="slidenum">
              <a:rPr lang="el-GR" smtClean="0"/>
              <a:t>‹#›</a:t>
            </a:fld>
            <a:endParaRPr lang="el-G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1 - Τίτλος"/>
          <p:cNvSpPr>
            <a:spLocks noGrp="1"/>
          </p:cNvSpPr>
          <p:nvPr>
            <p:ph type="ctrTitle"/>
          </p:nvPr>
        </p:nvSpPr>
        <p:spPr>
          <a:xfrm>
            <a:off x="685800" y="2130425"/>
            <a:ext cx="7772400" cy="1470025"/>
          </a:xfrm>
        </p:spPr>
        <p:txBody>
          <a:bodyPr/>
          <a:lstStyle/>
          <a:p>
            <a:r>
              <a:rPr lang="el-GR" smtClean="0"/>
              <a:t>Kλικ για επεξεργασία του τίτλου</a:t>
            </a:r>
            <a:endParaRPr lang="el-GR"/>
          </a:p>
        </p:txBody>
      </p:sp>
      <p:sp>
        <p:nvSpPr>
          <p:cNvPr id="3" name="2 - Υπότιτλος"/>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Κάντε κλικ για να επεξεργαστείτε τον υπότιτλο του υποδείγματος</a:t>
            </a:r>
            <a:endParaRPr lang="el-GR"/>
          </a:p>
        </p:txBody>
      </p:sp>
      <p:sp>
        <p:nvSpPr>
          <p:cNvPr id="4" name="3 - Θέση ημερομηνίας"/>
          <p:cNvSpPr>
            <a:spLocks noGrp="1"/>
          </p:cNvSpPr>
          <p:nvPr>
            <p:ph type="dt" sz="half" idx="10"/>
          </p:nvPr>
        </p:nvSpPr>
        <p:spPr/>
        <p:txBody>
          <a:bodyPr/>
          <a:lstStyle/>
          <a:p>
            <a:fld id="{3C119EBF-F7EA-46BF-9AF9-8B65D3A52C40}" type="datetime1">
              <a:rPr lang="el-GR" smtClean="0"/>
              <a:t>23/4/2018</a:t>
            </a:fld>
            <a:endParaRPr lang="el-GR"/>
          </a:p>
        </p:txBody>
      </p:sp>
      <p:sp>
        <p:nvSpPr>
          <p:cNvPr id="5" name="4 - Θέση υποσέλιδου"/>
          <p:cNvSpPr>
            <a:spLocks noGrp="1"/>
          </p:cNvSpPr>
          <p:nvPr>
            <p:ph type="ftr" sz="quarter" idx="11"/>
          </p:nvPr>
        </p:nvSpPr>
        <p:spPr/>
        <p:txBody>
          <a:bodyPr/>
          <a:lstStyle/>
          <a:p>
            <a:r>
              <a:rPr lang="el-GR" smtClean="0"/>
              <a:t>Η βαρύτητα</a:t>
            </a:r>
            <a:endParaRPr lang="el-GR"/>
          </a:p>
        </p:txBody>
      </p:sp>
      <p:sp>
        <p:nvSpPr>
          <p:cNvPr id="6" name="5 - Θέση αριθμού διαφάνειας"/>
          <p:cNvSpPr>
            <a:spLocks noGrp="1"/>
          </p:cNvSpPr>
          <p:nvPr>
            <p:ph type="sldNum" sz="quarter" idx="12"/>
          </p:nvPr>
        </p:nvSpPr>
        <p:spPr/>
        <p:txBody>
          <a:bodyPr/>
          <a:lstStyle/>
          <a:p>
            <a:fld id="{DE50EF7C-636B-4E70-84F8-A33F6EE3AEE3}" type="slidenum">
              <a:rPr lang="el-GR" smtClean="0"/>
              <a:t>‹#›</a:t>
            </a:fld>
            <a:endParaRPr lang="el-GR"/>
          </a:p>
        </p:txBody>
      </p:sp>
    </p:spTree>
  </p:cSld>
  <p:clrMapOvr>
    <a:masterClrMapping/>
  </p:clrMapOvr>
  <p:transition>
    <p:newsflash/>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κατακόρυφου κειμένου"/>
          <p:cNvSpPr>
            <a:spLocks noGrp="1"/>
          </p:cNvSpPr>
          <p:nvPr>
            <p:ph type="body" orient="vert" idx="1"/>
          </p:nvPr>
        </p:nvSpPr>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4B627D2F-E4EF-404D-A4F3-3BFF2CFED6F4}" type="datetime1">
              <a:rPr lang="el-GR" smtClean="0"/>
              <a:t>23/4/2018</a:t>
            </a:fld>
            <a:endParaRPr lang="el-GR"/>
          </a:p>
        </p:txBody>
      </p:sp>
      <p:sp>
        <p:nvSpPr>
          <p:cNvPr id="5" name="4 - Θέση υποσέλιδου"/>
          <p:cNvSpPr>
            <a:spLocks noGrp="1"/>
          </p:cNvSpPr>
          <p:nvPr>
            <p:ph type="ftr" sz="quarter" idx="11"/>
          </p:nvPr>
        </p:nvSpPr>
        <p:spPr/>
        <p:txBody>
          <a:bodyPr/>
          <a:lstStyle/>
          <a:p>
            <a:r>
              <a:rPr lang="el-GR" smtClean="0"/>
              <a:t>Η βαρύτητα</a:t>
            </a:r>
            <a:endParaRPr lang="el-GR"/>
          </a:p>
        </p:txBody>
      </p:sp>
      <p:sp>
        <p:nvSpPr>
          <p:cNvPr id="6" name="5 - Θέση αριθμού διαφάνειας"/>
          <p:cNvSpPr>
            <a:spLocks noGrp="1"/>
          </p:cNvSpPr>
          <p:nvPr>
            <p:ph type="sldNum" sz="quarter" idx="12"/>
          </p:nvPr>
        </p:nvSpPr>
        <p:spPr/>
        <p:txBody>
          <a:bodyPr/>
          <a:lstStyle/>
          <a:p>
            <a:fld id="{DE50EF7C-636B-4E70-84F8-A33F6EE3AEE3}" type="slidenum">
              <a:rPr lang="el-GR" smtClean="0"/>
              <a:t>‹#›</a:t>
            </a:fld>
            <a:endParaRPr lang="el-GR"/>
          </a:p>
        </p:txBody>
      </p:sp>
    </p:spTree>
  </p:cSld>
  <p:clrMapOvr>
    <a:masterClrMapping/>
  </p:clrMapOvr>
  <p:transition>
    <p:newsflash/>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1 - Κατακόρυφος τίτλος"/>
          <p:cNvSpPr>
            <a:spLocks noGrp="1"/>
          </p:cNvSpPr>
          <p:nvPr>
            <p:ph type="title" orient="vert"/>
          </p:nvPr>
        </p:nvSpPr>
        <p:spPr>
          <a:xfrm>
            <a:off x="6629400" y="274638"/>
            <a:ext cx="2057400" cy="5851525"/>
          </a:xfrm>
        </p:spPr>
        <p:txBody>
          <a:bodyPr vert="eaVert"/>
          <a:lstStyle/>
          <a:p>
            <a:r>
              <a:rPr lang="el-GR" smtClean="0"/>
              <a:t>Kλικ για επεξεργασία του τίτλου</a:t>
            </a:r>
            <a:endParaRPr lang="el-GR"/>
          </a:p>
        </p:txBody>
      </p:sp>
      <p:sp>
        <p:nvSpPr>
          <p:cNvPr id="3" name="2 - Θέση κατακόρυφου κειμένου"/>
          <p:cNvSpPr>
            <a:spLocks noGrp="1"/>
          </p:cNvSpPr>
          <p:nvPr>
            <p:ph type="body" orient="vert" idx="1"/>
          </p:nvPr>
        </p:nvSpPr>
        <p:spPr>
          <a:xfrm>
            <a:off x="457200" y="274638"/>
            <a:ext cx="6019800" cy="5851525"/>
          </a:xfrm>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423B7ED5-AE6A-4B46-9594-0AB4FCD8D350}" type="datetime1">
              <a:rPr lang="el-GR" smtClean="0"/>
              <a:t>23/4/2018</a:t>
            </a:fld>
            <a:endParaRPr lang="el-GR"/>
          </a:p>
        </p:txBody>
      </p:sp>
      <p:sp>
        <p:nvSpPr>
          <p:cNvPr id="5" name="4 - Θέση υποσέλιδου"/>
          <p:cNvSpPr>
            <a:spLocks noGrp="1"/>
          </p:cNvSpPr>
          <p:nvPr>
            <p:ph type="ftr" sz="quarter" idx="11"/>
          </p:nvPr>
        </p:nvSpPr>
        <p:spPr/>
        <p:txBody>
          <a:bodyPr/>
          <a:lstStyle/>
          <a:p>
            <a:r>
              <a:rPr lang="el-GR" smtClean="0"/>
              <a:t>Η βαρύτητα</a:t>
            </a:r>
            <a:endParaRPr lang="el-GR"/>
          </a:p>
        </p:txBody>
      </p:sp>
      <p:sp>
        <p:nvSpPr>
          <p:cNvPr id="6" name="5 - Θέση αριθμού διαφάνειας"/>
          <p:cNvSpPr>
            <a:spLocks noGrp="1"/>
          </p:cNvSpPr>
          <p:nvPr>
            <p:ph type="sldNum" sz="quarter" idx="12"/>
          </p:nvPr>
        </p:nvSpPr>
        <p:spPr/>
        <p:txBody>
          <a:bodyPr/>
          <a:lstStyle/>
          <a:p>
            <a:fld id="{DE50EF7C-636B-4E70-84F8-A33F6EE3AEE3}" type="slidenum">
              <a:rPr lang="el-GR" smtClean="0"/>
              <a:t>‹#›</a:t>
            </a:fld>
            <a:endParaRPr lang="el-GR"/>
          </a:p>
        </p:txBody>
      </p:sp>
    </p:spTree>
  </p:cSld>
  <p:clrMapOvr>
    <a:masterClrMapping/>
  </p:clrMapOvr>
  <p:transition>
    <p:newsflash/>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περιεχομένου"/>
          <p:cNvSpPr>
            <a:spLocks noGrp="1"/>
          </p:cNvSpPr>
          <p:nvPr>
            <p:ph idx="1"/>
          </p:nvPr>
        </p:nvSpPr>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ECFDBC4E-B90F-4C4E-A7AC-D63735EC9D96}" type="datetime1">
              <a:rPr lang="el-GR" smtClean="0"/>
              <a:t>23/4/2018</a:t>
            </a:fld>
            <a:endParaRPr lang="el-GR"/>
          </a:p>
        </p:txBody>
      </p:sp>
      <p:sp>
        <p:nvSpPr>
          <p:cNvPr id="5" name="4 - Θέση υποσέλιδου"/>
          <p:cNvSpPr>
            <a:spLocks noGrp="1"/>
          </p:cNvSpPr>
          <p:nvPr>
            <p:ph type="ftr" sz="quarter" idx="11"/>
          </p:nvPr>
        </p:nvSpPr>
        <p:spPr/>
        <p:txBody>
          <a:bodyPr/>
          <a:lstStyle/>
          <a:p>
            <a:r>
              <a:rPr lang="el-GR" smtClean="0"/>
              <a:t>Η βαρύτητα</a:t>
            </a:r>
            <a:endParaRPr lang="el-GR"/>
          </a:p>
        </p:txBody>
      </p:sp>
      <p:sp>
        <p:nvSpPr>
          <p:cNvPr id="6" name="5 - Θέση αριθμού διαφάνειας"/>
          <p:cNvSpPr>
            <a:spLocks noGrp="1"/>
          </p:cNvSpPr>
          <p:nvPr>
            <p:ph type="sldNum" sz="quarter" idx="12"/>
          </p:nvPr>
        </p:nvSpPr>
        <p:spPr/>
        <p:txBody>
          <a:bodyPr/>
          <a:lstStyle/>
          <a:p>
            <a:fld id="{DE50EF7C-636B-4E70-84F8-A33F6EE3AEE3}" type="slidenum">
              <a:rPr lang="el-GR" smtClean="0"/>
              <a:t>‹#›</a:t>
            </a:fld>
            <a:endParaRPr lang="el-GR"/>
          </a:p>
        </p:txBody>
      </p:sp>
    </p:spTree>
  </p:cSld>
  <p:clrMapOvr>
    <a:masterClrMapping/>
  </p:clrMapOvr>
  <p:transition>
    <p:newsflash/>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1 - Τίτλος"/>
          <p:cNvSpPr>
            <a:spLocks noGrp="1"/>
          </p:cNvSpPr>
          <p:nvPr>
            <p:ph type="title"/>
          </p:nvPr>
        </p:nvSpPr>
        <p:spPr>
          <a:xfrm>
            <a:off x="722313" y="4406900"/>
            <a:ext cx="7772400" cy="1362075"/>
          </a:xfrm>
        </p:spPr>
        <p:txBody>
          <a:bodyPr anchor="t"/>
          <a:lstStyle>
            <a:lvl1pPr algn="l">
              <a:defRPr sz="4000" b="1" cap="all"/>
            </a:lvl1p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Kλικ για επεξεργασία των στυλ του υποδείγματος</a:t>
            </a:r>
          </a:p>
        </p:txBody>
      </p:sp>
      <p:sp>
        <p:nvSpPr>
          <p:cNvPr id="4" name="3 - Θέση ημερομηνίας"/>
          <p:cNvSpPr>
            <a:spLocks noGrp="1"/>
          </p:cNvSpPr>
          <p:nvPr>
            <p:ph type="dt" sz="half" idx="10"/>
          </p:nvPr>
        </p:nvSpPr>
        <p:spPr/>
        <p:txBody>
          <a:bodyPr/>
          <a:lstStyle/>
          <a:p>
            <a:fld id="{17EC9388-6501-4365-86E4-8AC45E47E3E3}" type="datetime1">
              <a:rPr lang="el-GR" smtClean="0"/>
              <a:t>23/4/2018</a:t>
            </a:fld>
            <a:endParaRPr lang="el-GR"/>
          </a:p>
        </p:txBody>
      </p:sp>
      <p:sp>
        <p:nvSpPr>
          <p:cNvPr id="5" name="4 - Θέση υποσέλιδου"/>
          <p:cNvSpPr>
            <a:spLocks noGrp="1"/>
          </p:cNvSpPr>
          <p:nvPr>
            <p:ph type="ftr" sz="quarter" idx="11"/>
          </p:nvPr>
        </p:nvSpPr>
        <p:spPr/>
        <p:txBody>
          <a:bodyPr/>
          <a:lstStyle/>
          <a:p>
            <a:r>
              <a:rPr lang="el-GR" smtClean="0"/>
              <a:t>Η βαρύτητα</a:t>
            </a:r>
            <a:endParaRPr lang="el-GR"/>
          </a:p>
        </p:txBody>
      </p:sp>
      <p:sp>
        <p:nvSpPr>
          <p:cNvPr id="6" name="5 - Θέση αριθμού διαφάνειας"/>
          <p:cNvSpPr>
            <a:spLocks noGrp="1"/>
          </p:cNvSpPr>
          <p:nvPr>
            <p:ph type="sldNum" sz="quarter" idx="12"/>
          </p:nvPr>
        </p:nvSpPr>
        <p:spPr/>
        <p:txBody>
          <a:bodyPr/>
          <a:lstStyle/>
          <a:p>
            <a:fld id="{DE50EF7C-636B-4E70-84F8-A33F6EE3AEE3}" type="slidenum">
              <a:rPr lang="el-GR" smtClean="0"/>
              <a:t>‹#›</a:t>
            </a:fld>
            <a:endParaRPr lang="el-GR"/>
          </a:p>
        </p:txBody>
      </p:sp>
    </p:spTree>
  </p:cSld>
  <p:clrMapOvr>
    <a:masterClrMapping/>
  </p:clrMapOvr>
  <p:transition>
    <p:newsflash/>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περιεχομένου"/>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περιεχομένου"/>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ημερομηνίας"/>
          <p:cNvSpPr>
            <a:spLocks noGrp="1"/>
          </p:cNvSpPr>
          <p:nvPr>
            <p:ph type="dt" sz="half" idx="10"/>
          </p:nvPr>
        </p:nvSpPr>
        <p:spPr/>
        <p:txBody>
          <a:bodyPr/>
          <a:lstStyle/>
          <a:p>
            <a:fld id="{DBE041DC-4EF8-4B35-A30C-0D956D219E92}" type="datetime1">
              <a:rPr lang="el-GR" smtClean="0"/>
              <a:t>23/4/2018</a:t>
            </a:fld>
            <a:endParaRPr lang="el-GR"/>
          </a:p>
        </p:txBody>
      </p:sp>
      <p:sp>
        <p:nvSpPr>
          <p:cNvPr id="6" name="5 - Θέση υποσέλιδου"/>
          <p:cNvSpPr>
            <a:spLocks noGrp="1"/>
          </p:cNvSpPr>
          <p:nvPr>
            <p:ph type="ftr" sz="quarter" idx="11"/>
          </p:nvPr>
        </p:nvSpPr>
        <p:spPr/>
        <p:txBody>
          <a:bodyPr/>
          <a:lstStyle/>
          <a:p>
            <a:r>
              <a:rPr lang="el-GR" smtClean="0"/>
              <a:t>Η βαρύτητα</a:t>
            </a:r>
            <a:endParaRPr lang="el-GR"/>
          </a:p>
        </p:txBody>
      </p:sp>
      <p:sp>
        <p:nvSpPr>
          <p:cNvPr id="7" name="6 - Θέση αριθμού διαφάνειας"/>
          <p:cNvSpPr>
            <a:spLocks noGrp="1"/>
          </p:cNvSpPr>
          <p:nvPr>
            <p:ph type="sldNum" sz="quarter" idx="12"/>
          </p:nvPr>
        </p:nvSpPr>
        <p:spPr/>
        <p:txBody>
          <a:bodyPr/>
          <a:lstStyle/>
          <a:p>
            <a:fld id="{DE50EF7C-636B-4E70-84F8-A33F6EE3AEE3}" type="slidenum">
              <a:rPr lang="el-GR" smtClean="0"/>
              <a:t>‹#›</a:t>
            </a:fld>
            <a:endParaRPr lang="el-GR"/>
          </a:p>
        </p:txBody>
      </p:sp>
    </p:spTree>
  </p:cSld>
  <p:clrMapOvr>
    <a:masterClrMapping/>
  </p:clrMapOvr>
  <p:transition>
    <p:newsflash/>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lvl1pPr>
              <a:defRPr/>
            </a:lvl1p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4" name="3 - Θέση περιεχομένου"/>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κειμένου"/>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6" name="5 - Θέση περιεχομένου"/>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7" name="6 - Θέση ημερομηνίας"/>
          <p:cNvSpPr>
            <a:spLocks noGrp="1"/>
          </p:cNvSpPr>
          <p:nvPr>
            <p:ph type="dt" sz="half" idx="10"/>
          </p:nvPr>
        </p:nvSpPr>
        <p:spPr/>
        <p:txBody>
          <a:bodyPr/>
          <a:lstStyle/>
          <a:p>
            <a:fld id="{041BD163-73A9-47FB-9201-D0245EB7282E}" type="datetime1">
              <a:rPr lang="el-GR" smtClean="0"/>
              <a:t>23/4/2018</a:t>
            </a:fld>
            <a:endParaRPr lang="el-GR"/>
          </a:p>
        </p:txBody>
      </p:sp>
      <p:sp>
        <p:nvSpPr>
          <p:cNvPr id="8" name="7 - Θέση υποσέλιδου"/>
          <p:cNvSpPr>
            <a:spLocks noGrp="1"/>
          </p:cNvSpPr>
          <p:nvPr>
            <p:ph type="ftr" sz="quarter" idx="11"/>
          </p:nvPr>
        </p:nvSpPr>
        <p:spPr/>
        <p:txBody>
          <a:bodyPr/>
          <a:lstStyle/>
          <a:p>
            <a:r>
              <a:rPr lang="el-GR" smtClean="0"/>
              <a:t>Η βαρύτητα</a:t>
            </a:r>
            <a:endParaRPr lang="el-GR"/>
          </a:p>
        </p:txBody>
      </p:sp>
      <p:sp>
        <p:nvSpPr>
          <p:cNvPr id="9" name="8 - Θέση αριθμού διαφάνειας"/>
          <p:cNvSpPr>
            <a:spLocks noGrp="1"/>
          </p:cNvSpPr>
          <p:nvPr>
            <p:ph type="sldNum" sz="quarter" idx="12"/>
          </p:nvPr>
        </p:nvSpPr>
        <p:spPr/>
        <p:txBody>
          <a:bodyPr/>
          <a:lstStyle/>
          <a:p>
            <a:fld id="{DE50EF7C-636B-4E70-84F8-A33F6EE3AEE3}" type="slidenum">
              <a:rPr lang="el-GR" smtClean="0"/>
              <a:t>‹#›</a:t>
            </a:fld>
            <a:endParaRPr lang="el-GR"/>
          </a:p>
        </p:txBody>
      </p:sp>
    </p:spTree>
  </p:cSld>
  <p:clrMapOvr>
    <a:masterClrMapping/>
  </p:clrMapOvr>
  <p:transition>
    <p:newsflash/>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ημερομηνίας"/>
          <p:cNvSpPr>
            <a:spLocks noGrp="1"/>
          </p:cNvSpPr>
          <p:nvPr>
            <p:ph type="dt" sz="half" idx="10"/>
          </p:nvPr>
        </p:nvSpPr>
        <p:spPr/>
        <p:txBody>
          <a:bodyPr/>
          <a:lstStyle/>
          <a:p>
            <a:fld id="{CFCDA4B5-AB30-4259-A9F2-F0C261591DE5}" type="datetime1">
              <a:rPr lang="el-GR" smtClean="0"/>
              <a:t>23/4/2018</a:t>
            </a:fld>
            <a:endParaRPr lang="el-GR"/>
          </a:p>
        </p:txBody>
      </p:sp>
      <p:sp>
        <p:nvSpPr>
          <p:cNvPr id="4" name="3 - Θέση υποσέλιδου"/>
          <p:cNvSpPr>
            <a:spLocks noGrp="1"/>
          </p:cNvSpPr>
          <p:nvPr>
            <p:ph type="ftr" sz="quarter" idx="11"/>
          </p:nvPr>
        </p:nvSpPr>
        <p:spPr/>
        <p:txBody>
          <a:bodyPr/>
          <a:lstStyle/>
          <a:p>
            <a:r>
              <a:rPr lang="el-GR" smtClean="0"/>
              <a:t>Η βαρύτητα</a:t>
            </a:r>
            <a:endParaRPr lang="el-GR"/>
          </a:p>
        </p:txBody>
      </p:sp>
      <p:sp>
        <p:nvSpPr>
          <p:cNvPr id="5" name="4 - Θέση αριθμού διαφάνειας"/>
          <p:cNvSpPr>
            <a:spLocks noGrp="1"/>
          </p:cNvSpPr>
          <p:nvPr>
            <p:ph type="sldNum" sz="quarter" idx="12"/>
          </p:nvPr>
        </p:nvSpPr>
        <p:spPr/>
        <p:txBody>
          <a:bodyPr/>
          <a:lstStyle/>
          <a:p>
            <a:fld id="{DE50EF7C-636B-4E70-84F8-A33F6EE3AEE3}" type="slidenum">
              <a:rPr lang="el-GR" smtClean="0"/>
              <a:t>‹#›</a:t>
            </a:fld>
            <a:endParaRPr lang="el-GR"/>
          </a:p>
        </p:txBody>
      </p:sp>
    </p:spTree>
  </p:cSld>
  <p:clrMapOvr>
    <a:masterClrMapping/>
  </p:clrMapOvr>
  <p:transition>
    <p:newsflash/>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1 - Θέση ημερομηνίας"/>
          <p:cNvSpPr>
            <a:spLocks noGrp="1"/>
          </p:cNvSpPr>
          <p:nvPr>
            <p:ph type="dt" sz="half" idx="10"/>
          </p:nvPr>
        </p:nvSpPr>
        <p:spPr/>
        <p:txBody>
          <a:bodyPr/>
          <a:lstStyle/>
          <a:p>
            <a:fld id="{2DDE7FB1-83A8-4FCB-824B-963B7C4E4118}" type="datetime1">
              <a:rPr lang="el-GR" smtClean="0"/>
              <a:t>23/4/2018</a:t>
            </a:fld>
            <a:endParaRPr lang="el-GR"/>
          </a:p>
        </p:txBody>
      </p:sp>
      <p:sp>
        <p:nvSpPr>
          <p:cNvPr id="3" name="2 - Θέση υποσέλιδου"/>
          <p:cNvSpPr>
            <a:spLocks noGrp="1"/>
          </p:cNvSpPr>
          <p:nvPr>
            <p:ph type="ftr" sz="quarter" idx="11"/>
          </p:nvPr>
        </p:nvSpPr>
        <p:spPr/>
        <p:txBody>
          <a:bodyPr/>
          <a:lstStyle/>
          <a:p>
            <a:r>
              <a:rPr lang="el-GR" smtClean="0"/>
              <a:t>Η βαρύτητα</a:t>
            </a:r>
            <a:endParaRPr lang="el-GR"/>
          </a:p>
        </p:txBody>
      </p:sp>
      <p:sp>
        <p:nvSpPr>
          <p:cNvPr id="4" name="3 - Θέση αριθμού διαφάνειας"/>
          <p:cNvSpPr>
            <a:spLocks noGrp="1"/>
          </p:cNvSpPr>
          <p:nvPr>
            <p:ph type="sldNum" sz="quarter" idx="12"/>
          </p:nvPr>
        </p:nvSpPr>
        <p:spPr/>
        <p:txBody>
          <a:bodyPr/>
          <a:lstStyle/>
          <a:p>
            <a:fld id="{DE50EF7C-636B-4E70-84F8-A33F6EE3AEE3}" type="slidenum">
              <a:rPr lang="el-GR" smtClean="0"/>
              <a:t>‹#›</a:t>
            </a:fld>
            <a:endParaRPr lang="el-GR"/>
          </a:p>
        </p:txBody>
      </p:sp>
    </p:spTree>
  </p:cSld>
  <p:clrMapOvr>
    <a:masterClrMapping/>
  </p:clrMapOvr>
  <p:transition>
    <p:newsflash/>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3050"/>
            <a:ext cx="3008313" cy="1162050"/>
          </a:xfrm>
        </p:spPr>
        <p:txBody>
          <a:bodyPr anchor="b"/>
          <a:lstStyle>
            <a:lvl1pPr algn="l">
              <a:defRPr sz="2000" b="1"/>
            </a:lvl1pPr>
          </a:lstStyle>
          <a:p>
            <a:r>
              <a:rPr lang="el-GR" smtClean="0"/>
              <a:t>Kλικ για επεξεργασία του τίτλου</a:t>
            </a:r>
            <a:endParaRPr lang="el-GR"/>
          </a:p>
        </p:txBody>
      </p:sp>
      <p:sp>
        <p:nvSpPr>
          <p:cNvPr id="3" name="2 - Θέση περιεχομένου"/>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κειμένου"/>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DE1AA918-1FEB-404C-8F3E-5A341AE4D5EC}" type="datetime1">
              <a:rPr lang="el-GR" smtClean="0"/>
              <a:t>23/4/2018</a:t>
            </a:fld>
            <a:endParaRPr lang="el-GR"/>
          </a:p>
        </p:txBody>
      </p:sp>
      <p:sp>
        <p:nvSpPr>
          <p:cNvPr id="6" name="5 - Θέση υποσέλιδου"/>
          <p:cNvSpPr>
            <a:spLocks noGrp="1"/>
          </p:cNvSpPr>
          <p:nvPr>
            <p:ph type="ftr" sz="quarter" idx="11"/>
          </p:nvPr>
        </p:nvSpPr>
        <p:spPr/>
        <p:txBody>
          <a:bodyPr/>
          <a:lstStyle/>
          <a:p>
            <a:r>
              <a:rPr lang="el-GR" smtClean="0"/>
              <a:t>Η βαρύτητα</a:t>
            </a:r>
            <a:endParaRPr lang="el-GR"/>
          </a:p>
        </p:txBody>
      </p:sp>
      <p:sp>
        <p:nvSpPr>
          <p:cNvPr id="7" name="6 - Θέση αριθμού διαφάνειας"/>
          <p:cNvSpPr>
            <a:spLocks noGrp="1"/>
          </p:cNvSpPr>
          <p:nvPr>
            <p:ph type="sldNum" sz="quarter" idx="12"/>
          </p:nvPr>
        </p:nvSpPr>
        <p:spPr/>
        <p:txBody>
          <a:bodyPr/>
          <a:lstStyle/>
          <a:p>
            <a:fld id="{DE50EF7C-636B-4E70-84F8-A33F6EE3AEE3}" type="slidenum">
              <a:rPr lang="el-GR" smtClean="0"/>
              <a:t>‹#›</a:t>
            </a:fld>
            <a:endParaRPr lang="el-GR"/>
          </a:p>
        </p:txBody>
      </p:sp>
    </p:spTree>
  </p:cSld>
  <p:clrMapOvr>
    <a:masterClrMapping/>
  </p:clrMapOvr>
  <p:transition>
    <p:newsflash/>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1792288" y="4800600"/>
            <a:ext cx="5486400" cy="566738"/>
          </a:xfrm>
        </p:spPr>
        <p:txBody>
          <a:bodyPr anchor="b"/>
          <a:lstStyle>
            <a:lvl1pPr algn="l">
              <a:defRPr sz="2000" b="1"/>
            </a:lvl1pPr>
          </a:lstStyle>
          <a:p>
            <a:r>
              <a:rPr lang="el-GR" smtClean="0"/>
              <a:t>Kλικ για επεξεργασία του τίτλου</a:t>
            </a:r>
            <a:endParaRPr lang="el-GR"/>
          </a:p>
        </p:txBody>
      </p:sp>
      <p:sp>
        <p:nvSpPr>
          <p:cNvPr id="3" name="2 - Θέση εικόνας"/>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3 - Θέση κειμένου"/>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64152E7E-75AC-4F1C-910F-CD7BD3D813B2}" type="datetime1">
              <a:rPr lang="el-GR" smtClean="0"/>
              <a:t>23/4/2018</a:t>
            </a:fld>
            <a:endParaRPr lang="el-GR"/>
          </a:p>
        </p:txBody>
      </p:sp>
      <p:sp>
        <p:nvSpPr>
          <p:cNvPr id="6" name="5 - Θέση υποσέλιδου"/>
          <p:cNvSpPr>
            <a:spLocks noGrp="1"/>
          </p:cNvSpPr>
          <p:nvPr>
            <p:ph type="ftr" sz="quarter" idx="11"/>
          </p:nvPr>
        </p:nvSpPr>
        <p:spPr/>
        <p:txBody>
          <a:bodyPr/>
          <a:lstStyle/>
          <a:p>
            <a:r>
              <a:rPr lang="el-GR" smtClean="0"/>
              <a:t>Η βαρύτητα</a:t>
            </a:r>
            <a:endParaRPr lang="el-GR"/>
          </a:p>
        </p:txBody>
      </p:sp>
      <p:sp>
        <p:nvSpPr>
          <p:cNvPr id="7" name="6 - Θέση αριθμού διαφάνειας"/>
          <p:cNvSpPr>
            <a:spLocks noGrp="1"/>
          </p:cNvSpPr>
          <p:nvPr>
            <p:ph type="sldNum" sz="quarter" idx="12"/>
          </p:nvPr>
        </p:nvSpPr>
        <p:spPr/>
        <p:txBody>
          <a:bodyPr/>
          <a:lstStyle/>
          <a:p>
            <a:fld id="{DE50EF7C-636B-4E70-84F8-A33F6EE3AEE3}" type="slidenum">
              <a:rPr lang="el-GR" smtClean="0"/>
              <a:t>‹#›</a:t>
            </a:fld>
            <a:endParaRPr lang="el-GR"/>
          </a:p>
        </p:txBody>
      </p:sp>
    </p:spTree>
  </p:cSld>
  <p:clrMapOvr>
    <a:masterClrMapping/>
  </p:clrMapOvr>
  <p:transition>
    <p:newsflash/>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2">
            <a:lumMod val="75000"/>
          </a:schemeClr>
        </a:solidFill>
        <a:effectLst/>
      </p:bgPr>
    </p:bg>
    <p:spTree>
      <p:nvGrpSpPr>
        <p:cNvPr id="1" name=""/>
        <p:cNvGrpSpPr/>
        <p:nvPr/>
      </p:nvGrpSpPr>
      <p:grpSpPr>
        <a:xfrm>
          <a:off x="0" y="0"/>
          <a:ext cx="0" cy="0"/>
          <a:chOff x="0" y="0"/>
          <a:chExt cx="0" cy="0"/>
        </a:xfrm>
      </p:grpSpPr>
      <p:sp>
        <p:nvSpPr>
          <p:cNvPr id="2" name="1 - Θέση τίτλου"/>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DB8C8BB-A4E3-4032-94C8-98CF44F2BA0B}" type="datetime1">
              <a:rPr lang="el-GR" smtClean="0"/>
              <a:t>23/4/2018</a:t>
            </a:fld>
            <a:endParaRPr lang="el-GR"/>
          </a:p>
        </p:txBody>
      </p:sp>
      <p:sp>
        <p:nvSpPr>
          <p:cNvPr id="5" name="4 - Θέση υποσέλιδου"/>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l-GR" smtClean="0"/>
              <a:t>Η βαρύτητα</a:t>
            </a:r>
            <a:endParaRPr lang="el-GR"/>
          </a:p>
        </p:txBody>
      </p:sp>
      <p:sp>
        <p:nvSpPr>
          <p:cNvPr id="6" name="5 - Θέση αριθμού διαφάνειας"/>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E50EF7C-636B-4E70-84F8-A33F6EE3AEE3}" type="slidenum">
              <a:rPr lang="el-GR" smtClean="0"/>
              <a:t>‹#›</a:t>
            </a:fld>
            <a:endParaRPr lang="el-GR"/>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ransition>
    <p:newsflash/>
  </p:transition>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diagramColors" Target="../diagrams/colors1.xml"/><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a:xfrm>
            <a:off x="0" y="1"/>
            <a:ext cx="9144000" cy="1071545"/>
          </a:xfrm>
          <a:solidFill>
            <a:schemeClr val="tx1"/>
          </a:solidFill>
        </p:spPr>
        <p:txBody>
          <a:bodyPr>
            <a:normAutofit/>
          </a:bodyPr>
          <a:lstStyle/>
          <a:p>
            <a:r>
              <a:rPr lang="el-GR" sz="3200" dirty="0" smtClean="0">
                <a:solidFill>
                  <a:schemeClr val="bg1"/>
                </a:solidFill>
              </a:rPr>
              <a:t>ΒΑΡΥΤΗΤΑ</a:t>
            </a:r>
            <a:endParaRPr lang="el-GR" sz="3200" dirty="0">
              <a:solidFill>
                <a:schemeClr val="bg1"/>
              </a:solidFill>
            </a:endParaRPr>
          </a:p>
        </p:txBody>
      </p:sp>
      <p:sp>
        <p:nvSpPr>
          <p:cNvPr id="3" name="2 - Υπότιτλος"/>
          <p:cNvSpPr>
            <a:spLocks noGrp="1"/>
          </p:cNvSpPr>
          <p:nvPr>
            <p:ph type="subTitle" idx="1"/>
          </p:nvPr>
        </p:nvSpPr>
        <p:spPr>
          <a:xfrm>
            <a:off x="1714480" y="2571744"/>
            <a:ext cx="6400800" cy="1752600"/>
          </a:xfrm>
        </p:spPr>
        <p:txBody>
          <a:bodyPr/>
          <a:lstStyle/>
          <a:p>
            <a:r>
              <a:rPr lang="el-GR" dirty="0" smtClean="0">
                <a:solidFill>
                  <a:schemeClr val="bg1"/>
                </a:solidFill>
              </a:rPr>
              <a:t>Ιουλία </a:t>
            </a:r>
            <a:r>
              <a:rPr lang="el-GR" dirty="0" err="1" smtClean="0">
                <a:solidFill>
                  <a:schemeClr val="bg1"/>
                </a:solidFill>
              </a:rPr>
              <a:t>Μπλάθρα</a:t>
            </a:r>
            <a:endParaRPr lang="el-GR" dirty="0" smtClean="0">
              <a:solidFill>
                <a:schemeClr val="bg1"/>
              </a:solidFill>
            </a:endParaRPr>
          </a:p>
          <a:p>
            <a:r>
              <a:rPr lang="el-GR" dirty="0" smtClean="0">
                <a:solidFill>
                  <a:schemeClr val="bg1"/>
                </a:solidFill>
              </a:rPr>
              <a:t>ΑΕΜ : 4486</a:t>
            </a:r>
            <a:endParaRPr lang="el-GR" dirty="0">
              <a:solidFill>
                <a:schemeClr val="bg1"/>
              </a:solidFill>
            </a:endParaRPr>
          </a:p>
        </p:txBody>
      </p:sp>
      <p:pic>
        <p:nvPicPr>
          <p:cNvPr id="4" name="3 - Εικόνα" descr="ΛΟΓΟΤΥΠΟ ΠΔΜ.png"/>
          <p:cNvPicPr>
            <a:picLocks noChangeAspect="1"/>
          </p:cNvPicPr>
          <p:nvPr/>
        </p:nvPicPr>
        <p:blipFill>
          <a:blip r:embed="rId2" cstate="print"/>
          <a:stretch>
            <a:fillRect/>
          </a:stretch>
        </p:blipFill>
        <p:spPr>
          <a:xfrm>
            <a:off x="1" y="1"/>
            <a:ext cx="1000108" cy="1000108"/>
          </a:xfrm>
          <a:prstGeom prst="rect">
            <a:avLst/>
          </a:prstGeom>
        </p:spPr>
      </p:pic>
      <p:sp>
        <p:nvSpPr>
          <p:cNvPr id="5" name="4 - TextBox"/>
          <p:cNvSpPr txBox="1"/>
          <p:nvPr/>
        </p:nvSpPr>
        <p:spPr>
          <a:xfrm>
            <a:off x="1071538" y="0"/>
            <a:ext cx="1857388" cy="461665"/>
          </a:xfrm>
          <a:prstGeom prst="rect">
            <a:avLst/>
          </a:prstGeom>
          <a:noFill/>
        </p:spPr>
        <p:txBody>
          <a:bodyPr wrap="square" rtlCol="0">
            <a:spAutoFit/>
          </a:bodyPr>
          <a:lstStyle/>
          <a:p>
            <a:r>
              <a:rPr lang="el-GR" sz="1200" i="1" dirty="0" smtClean="0">
                <a:solidFill>
                  <a:schemeClr val="bg1"/>
                </a:solidFill>
              </a:rPr>
              <a:t>Παιδαγωγικό Τμήμα Δημοτικής Εκπαίδευσης</a:t>
            </a:r>
            <a:endParaRPr lang="el-GR" sz="1200" i="1" dirty="0">
              <a:solidFill>
                <a:schemeClr val="bg1"/>
              </a:solidFill>
            </a:endParaRPr>
          </a:p>
        </p:txBody>
      </p:sp>
      <p:sp>
        <p:nvSpPr>
          <p:cNvPr id="6" name="5 - Θέση αριθμού διαφάνειας"/>
          <p:cNvSpPr>
            <a:spLocks noGrp="1"/>
          </p:cNvSpPr>
          <p:nvPr>
            <p:ph type="sldNum" sz="quarter" idx="12"/>
          </p:nvPr>
        </p:nvSpPr>
        <p:spPr/>
        <p:txBody>
          <a:bodyPr/>
          <a:lstStyle/>
          <a:p>
            <a:fld id="{DE50EF7C-636B-4E70-84F8-A33F6EE3AEE3}" type="slidenum">
              <a:rPr lang="el-GR" smtClean="0"/>
              <a:t>1</a:t>
            </a:fld>
            <a:endParaRPr lang="el-GR"/>
          </a:p>
        </p:txBody>
      </p:sp>
      <p:sp>
        <p:nvSpPr>
          <p:cNvPr id="7" name="6 - Θέση υποσέλιδου"/>
          <p:cNvSpPr>
            <a:spLocks noGrp="1"/>
          </p:cNvSpPr>
          <p:nvPr>
            <p:ph type="ftr" sz="quarter" idx="11"/>
          </p:nvPr>
        </p:nvSpPr>
        <p:spPr/>
        <p:txBody>
          <a:bodyPr/>
          <a:lstStyle/>
          <a:p>
            <a:r>
              <a:rPr lang="el-GR" dirty="0" smtClean="0"/>
              <a:t>Η βαρύτητα</a:t>
            </a:r>
            <a:endParaRPr lang="el-GR" dirty="0"/>
          </a:p>
        </p:txBody>
      </p:sp>
      <p:pic>
        <p:nvPicPr>
          <p:cNvPr id="8" name="7 - Εικόνα" descr="νευτων.jpg"/>
          <p:cNvPicPr>
            <a:picLocks noChangeAspect="1"/>
          </p:cNvPicPr>
          <p:nvPr/>
        </p:nvPicPr>
        <p:blipFill>
          <a:blip r:embed="rId3"/>
          <a:stretch>
            <a:fillRect/>
          </a:stretch>
        </p:blipFill>
        <p:spPr>
          <a:xfrm>
            <a:off x="0" y="5214927"/>
            <a:ext cx="1363149" cy="1643073"/>
          </a:xfrm>
          <a:prstGeom prst="rect">
            <a:avLst/>
          </a:prstGeom>
        </p:spPr>
      </p:pic>
    </p:spTree>
  </p:cSld>
  <p:clrMapOvr>
    <a:masterClrMapping/>
  </p:clrMapOvr>
  <p:transition>
    <p:newsflash/>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a:xfrm>
            <a:off x="0" y="1"/>
            <a:ext cx="9144000" cy="1071545"/>
          </a:xfrm>
          <a:solidFill>
            <a:schemeClr val="tx1"/>
          </a:solidFill>
        </p:spPr>
        <p:txBody>
          <a:bodyPr>
            <a:normAutofit/>
          </a:bodyPr>
          <a:lstStyle/>
          <a:p>
            <a:r>
              <a:rPr lang="el-GR" sz="3200" dirty="0" smtClean="0">
                <a:solidFill>
                  <a:schemeClr val="bg1"/>
                </a:solidFill>
              </a:rPr>
              <a:t>Η βαρύτητα</a:t>
            </a:r>
            <a:endParaRPr lang="el-GR" sz="3200" dirty="0">
              <a:solidFill>
                <a:schemeClr val="bg1"/>
              </a:solidFill>
            </a:endParaRPr>
          </a:p>
        </p:txBody>
      </p:sp>
      <p:sp>
        <p:nvSpPr>
          <p:cNvPr id="3" name="2 - Υπότιτλος"/>
          <p:cNvSpPr>
            <a:spLocks noGrp="1"/>
          </p:cNvSpPr>
          <p:nvPr>
            <p:ph type="subTitle" idx="1"/>
          </p:nvPr>
        </p:nvSpPr>
        <p:spPr>
          <a:xfrm>
            <a:off x="857224" y="1785926"/>
            <a:ext cx="7929618" cy="3286148"/>
          </a:xfrm>
        </p:spPr>
        <p:txBody>
          <a:bodyPr>
            <a:normAutofit fontScale="47500" lnSpcReduction="20000"/>
          </a:bodyPr>
          <a:lstStyle/>
          <a:p>
            <a:endParaRPr lang="el-GR" dirty="0" smtClean="0">
              <a:solidFill>
                <a:schemeClr val="bg1"/>
              </a:solidFill>
            </a:endParaRPr>
          </a:p>
          <a:p>
            <a:pPr algn="l"/>
            <a:r>
              <a:rPr lang="el-GR" sz="5100" dirty="0">
                <a:solidFill>
                  <a:schemeClr val="bg1"/>
                </a:solidFill>
              </a:rPr>
              <a:t>Στη </a:t>
            </a:r>
            <a:r>
              <a:rPr lang="el-GR" sz="5100" dirty="0" smtClean="0">
                <a:solidFill>
                  <a:schemeClr val="bg1"/>
                </a:solidFill>
              </a:rPr>
              <a:t>φυσική,</a:t>
            </a:r>
            <a:r>
              <a:rPr lang="el-GR" sz="5100" dirty="0">
                <a:solidFill>
                  <a:schemeClr val="bg1"/>
                </a:solidFill>
              </a:rPr>
              <a:t> </a:t>
            </a:r>
            <a:r>
              <a:rPr lang="el-GR" sz="5100" b="1" dirty="0">
                <a:solidFill>
                  <a:schemeClr val="bg1"/>
                </a:solidFill>
              </a:rPr>
              <a:t>βαρύτητα</a:t>
            </a:r>
            <a:r>
              <a:rPr lang="el-GR" sz="5100" dirty="0">
                <a:solidFill>
                  <a:schemeClr val="bg1"/>
                </a:solidFill>
              </a:rPr>
              <a:t> ονομάζεται η ιδιότητα των υλικών σωμάτων να έλκουν και να έλκονται αμοιβαία με άλλα υλικά σώματα. Τα ελκόμενα σώματα κινούνται με επιταχυνόμενη κίνηση προς το έλκον σώμα. Οι έλξεις είναι αμοιβαίες. Το μέτρο της αντίστασης, που παρουσιάζει κάθε σώμα στη μεταβολή της κινητικής του κατάστασης, το ονομάζουμε </a:t>
            </a:r>
            <a:r>
              <a:rPr lang="el-GR" sz="5100" i="1" dirty="0" smtClean="0">
                <a:solidFill>
                  <a:schemeClr val="bg1"/>
                </a:solidFill>
              </a:rPr>
              <a:t>μάζα του </a:t>
            </a:r>
            <a:r>
              <a:rPr lang="el-GR" sz="5100" i="1" dirty="0">
                <a:solidFill>
                  <a:schemeClr val="bg1"/>
                </a:solidFill>
              </a:rPr>
              <a:t>σώματος</a:t>
            </a:r>
            <a:r>
              <a:rPr lang="el-GR" sz="5100" dirty="0">
                <a:solidFill>
                  <a:schemeClr val="bg1"/>
                </a:solidFill>
              </a:rPr>
              <a:t>. Η δύναμη έλξης, που ονομάζεται </a:t>
            </a:r>
            <a:r>
              <a:rPr lang="el-GR" sz="5100" b="1" dirty="0">
                <a:solidFill>
                  <a:schemeClr val="bg1"/>
                </a:solidFill>
              </a:rPr>
              <a:t>βάρος</a:t>
            </a:r>
            <a:r>
              <a:rPr lang="el-GR" sz="5100" dirty="0">
                <a:solidFill>
                  <a:schemeClr val="bg1"/>
                </a:solidFill>
              </a:rPr>
              <a:t>, είναι μεγαλύτερη όταν τα σώματα είναι πλησιέστερα ή όταν έχουν μεγαλύτερη μάζα.</a:t>
            </a:r>
          </a:p>
        </p:txBody>
      </p:sp>
      <p:pic>
        <p:nvPicPr>
          <p:cNvPr id="4" name="3 - Εικόνα" descr="ΛΟΓΟΤΥΠΟ ΠΔΜ.png"/>
          <p:cNvPicPr>
            <a:picLocks noChangeAspect="1"/>
          </p:cNvPicPr>
          <p:nvPr/>
        </p:nvPicPr>
        <p:blipFill>
          <a:blip r:embed="rId2" cstate="print"/>
          <a:stretch>
            <a:fillRect/>
          </a:stretch>
        </p:blipFill>
        <p:spPr>
          <a:xfrm>
            <a:off x="1" y="1"/>
            <a:ext cx="1000108" cy="1000108"/>
          </a:xfrm>
          <a:prstGeom prst="rect">
            <a:avLst/>
          </a:prstGeom>
        </p:spPr>
      </p:pic>
      <p:sp>
        <p:nvSpPr>
          <p:cNvPr id="5" name="4 - TextBox"/>
          <p:cNvSpPr txBox="1"/>
          <p:nvPr/>
        </p:nvSpPr>
        <p:spPr>
          <a:xfrm>
            <a:off x="1071538" y="0"/>
            <a:ext cx="1857388" cy="461665"/>
          </a:xfrm>
          <a:prstGeom prst="rect">
            <a:avLst/>
          </a:prstGeom>
          <a:noFill/>
        </p:spPr>
        <p:txBody>
          <a:bodyPr wrap="square" rtlCol="0">
            <a:spAutoFit/>
          </a:bodyPr>
          <a:lstStyle/>
          <a:p>
            <a:r>
              <a:rPr lang="el-GR" sz="1200" i="1" dirty="0" smtClean="0">
                <a:solidFill>
                  <a:schemeClr val="bg1"/>
                </a:solidFill>
              </a:rPr>
              <a:t>Παιδαγωγικό Τμήμα Δημοτικής Εκπαίδευσης</a:t>
            </a:r>
            <a:endParaRPr lang="el-GR" sz="1200" i="1" dirty="0">
              <a:solidFill>
                <a:schemeClr val="bg1"/>
              </a:solidFill>
            </a:endParaRPr>
          </a:p>
        </p:txBody>
      </p:sp>
      <p:sp>
        <p:nvSpPr>
          <p:cNvPr id="6" name="5 - Θέση αριθμού διαφάνειας"/>
          <p:cNvSpPr>
            <a:spLocks noGrp="1"/>
          </p:cNvSpPr>
          <p:nvPr>
            <p:ph type="sldNum" sz="quarter" idx="12"/>
          </p:nvPr>
        </p:nvSpPr>
        <p:spPr/>
        <p:txBody>
          <a:bodyPr/>
          <a:lstStyle/>
          <a:p>
            <a:fld id="{DE50EF7C-636B-4E70-84F8-A33F6EE3AEE3}" type="slidenum">
              <a:rPr lang="el-GR" smtClean="0"/>
              <a:t>2</a:t>
            </a:fld>
            <a:endParaRPr lang="el-GR"/>
          </a:p>
        </p:txBody>
      </p:sp>
      <p:sp>
        <p:nvSpPr>
          <p:cNvPr id="7" name="6 - Θέση υποσέλιδου"/>
          <p:cNvSpPr>
            <a:spLocks noGrp="1"/>
          </p:cNvSpPr>
          <p:nvPr>
            <p:ph type="ftr" sz="quarter" idx="11"/>
          </p:nvPr>
        </p:nvSpPr>
        <p:spPr/>
        <p:txBody>
          <a:bodyPr/>
          <a:lstStyle/>
          <a:p>
            <a:r>
              <a:rPr lang="el-GR" dirty="0" smtClean="0"/>
              <a:t>Η βαρύτητα</a:t>
            </a:r>
            <a:endParaRPr lang="el-GR" dirty="0"/>
          </a:p>
        </p:txBody>
      </p:sp>
      <p:pic>
        <p:nvPicPr>
          <p:cNvPr id="8" name="7 - Εικόνα" descr="νευτων.jpg"/>
          <p:cNvPicPr>
            <a:picLocks noChangeAspect="1"/>
          </p:cNvPicPr>
          <p:nvPr/>
        </p:nvPicPr>
        <p:blipFill>
          <a:blip r:embed="rId3"/>
          <a:stretch>
            <a:fillRect/>
          </a:stretch>
        </p:blipFill>
        <p:spPr>
          <a:xfrm>
            <a:off x="0" y="5214927"/>
            <a:ext cx="1363149" cy="1643073"/>
          </a:xfrm>
          <a:prstGeom prst="rect">
            <a:avLst/>
          </a:prstGeom>
        </p:spPr>
      </p:pic>
    </p:spTree>
  </p:cSld>
  <p:clrMapOvr>
    <a:masterClrMapping/>
  </p:clrMapOvr>
  <p:transition>
    <p:newsflash/>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a:xfrm>
            <a:off x="0" y="0"/>
            <a:ext cx="9144000" cy="1071545"/>
          </a:xfrm>
          <a:solidFill>
            <a:schemeClr val="tx1"/>
          </a:solidFill>
        </p:spPr>
        <p:txBody>
          <a:bodyPr>
            <a:normAutofit/>
          </a:bodyPr>
          <a:lstStyle/>
          <a:p>
            <a:r>
              <a:rPr lang="el-GR" sz="3200" dirty="0" smtClean="0">
                <a:solidFill>
                  <a:schemeClr val="bg1"/>
                </a:solidFill>
              </a:rPr>
              <a:t>Ποιός ανακάλυψε την βαρύτητα</a:t>
            </a:r>
            <a:endParaRPr lang="el-GR" sz="3200" dirty="0">
              <a:solidFill>
                <a:schemeClr val="bg1"/>
              </a:solidFill>
            </a:endParaRPr>
          </a:p>
        </p:txBody>
      </p:sp>
      <p:sp>
        <p:nvSpPr>
          <p:cNvPr id="3" name="2 - Υπότιτλος"/>
          <p:cNvSpPr>
            <a:spLocks noGrp="1"/>
          </p:cNvSpPr>
          <p:nvPr>
            <p:ph type="subTitle" idx="1"/>
          </p:nvPr>
        </p:nvSpPr>
        <p:spPr>
          <a:xfrm>
            <a:off x="1142976" y="2000240"/>
            <a:ext cx="6972304" cy="2324104"/>
          </a:xfrm>
        </p:spPr>
        <p:txBody>
          <a:bodyPr>
            <a:normAutofit/>
          </a:bodyPr>
          <a:lstStyle/>
          <a:p>
            <a:r>
              <a:rPr lang="el-GR" sz="2400" dirty="0" smtClean="0">
                <a:solidFill>
                  <a:schemeClr val="bg1"/>
                </a:solidFill>
              </a:rPr>
              <a:t>Η ανακάλυψη του νόμου της βαρύτητας από τον Ισαάκ Νεύτωνα ακούγεται σαν ένα πραγματικό παραμύθι. Μια ιστορία αποτελούμενη από μια σειρά τυχαίων γεγονότων που πλαισιώνονται από την μοναδική ευφυΐα ενός σπουδαίου επιστήμονα.</a:t>
            </a:r>
            <a:br>
              <a:rPr lang="el-GR" sz="2400" dirty="0" smtClean="0">
                <a:solidFill>
                  <a:schemeClr val="bg1"/>
                </a:solidFill>
              </a:rPr>
            </a:br>
            <a:r>
              <a:rPr lang="el-GR" sz="2400" dirty="0" smtClean="0">
                <a:solidFill>
                  <a:schemeClr val="bg1"/>
                </a:solidFill>
              </a:rPr>
              <a:t> </a:t>
            </a:r>
            <a:endParaRPr lang="el-GR" sz="2400" dirty="0">
              <a:solidFill>
                <a:schemeClr val="bg1"/>
              </a:solidFill>
            </a:endParaRPr>
          </a:p>
        </p:txBody>
      </p:sp>
      <p:pic>
        <p:nvPicPr>
          <p:cNvPr id="4" name="3 - Εικόνα" descr="ΛΟΓΟΤΥΠΟ ΠΔΜ.png"/>
          <p:cNvPicPr>
            <a:picLocks noChangeAspect="1"/>
          </p:cNvPicPr>
          <p:nvPr/>
        </p:nvPicPr>
        <p:blipFill>
          <a:blip r:embed="rId2" cstate="print"/>
          <a:stretch>
            <a:fillRect/>
          </a:stretch>
        </p:blipFill>
        <p:spPr>
          <a:xfrm>
            <a:off x="1" y="1"/>
            <a:ext cx="1000108" cy="1000108"/>
          </a:xfrm>
          <a:prstGeom prst="rect">
            <a:avLst/>
          </a:prstGeom>
        </p:spPr>
      </p:pic>
      <p:sp>
        <p:nvSpPr>
          <p:cNvPr id="5" name="4 - TextBox"/>
          <p:cNvSpPr txBox="1"/>
          <p:nvPr/>
        </p:nvSpPr>
        <p:spPr>
          <a:xfrm>
            <a:off x="1071538" y="0"/>
            <a:ext cx="1857388" cy="461665"/>
          </a:xfrm>
          <a:prstGeom prst="rect">
            <a:avLst/>
          </a:prstGeom>
          <a:noFill/>
        </p:spPr>
        <p:txBody>
          <a:bodyPr wrap="square" rtlCol="0">
            <a:spAutoFit/>
          </a:bodyPr>
          <a:lstStyle/>
          <a:p>
            <a:r>
              <a:rPr lang="el-GR" sz="1200" i="1" dirty="0" smtClean="0">
                <a:solidFill>
                  <a:schemeClr val="bg1"/>
                </a:solidFill>
              </a:rPr>
              <a:t>Παιδαγωγικό Τμήμα Δημοτικής Εκπαίδευσης</a:t>
            </a:r>
            <a:endParaRPr lang="el-GR" sz="1200" i="1" dirty="0">
              <a:solidFill>
                <a:schemeClr val="bg1"/>
              </a:solidFill>
            </a:endParaRPr>
          </a:p>
        </p:txBody>
      </p:sp>
      <p:sp>
        <p:nvSpPr>
          <p:cNvPr id="6" name="5 - Θέση αριθμού διαφάνειας"/>
          <p:cNvSpPr>
            <a:spLocks noGrp="1"/>
          </p:cNvSpPr>
          <p:nvPr>
            <p:ph type="sldNum" sz="quarter" idx="12"/>
          </p:nvPr>
        </p:nvSpPr>
        <p:spPr/>
        <p:txBody>
          <a:bodyPr/>
          <a:lstStyle/>
          <a:p>
            <a:fld id="{DE50EF7C-636B-4E70-84F8-A33F6EE3AEE3}" type="slidenum">
              <a:rPr lang="el-GR" smtClean="0"/>
              <a:t>3</a:t>
            </a:fld>
            <a:endParaRPr lang="el-GR"/>
          </a:p>
        </p:txBody>
      </p:sp>
      <p:sp>
        <p:nvSpPr>
          <p:cNvPr id="7" name="6 - Θέση υποσέλιδου"/>
          <p:cNvSpPr>
            <a:spLocks noGrp="1"/>
          </p:cNvSpPr>
          <p:nvPr>
            <p:ph type="ftr" sz="quarter" idx="11"/>
          </p:nvPr>
        </p:nvSpPr>
        <p:spPr/>
        <p:txBody>
          <a:bodyPr/>
          <a:lstStyle/>
          <a:p>
            <a:r>
              <a:rPr lang="el-GR" dirty="0" smtClean="0"/>
              <a:t>Η βαρύτητα</a:t>
            </a:r>
            <a:endParaRPr lang="el-GR" dirty="0"/>
          </a:p>
        </p:txBody>
      </p:sp>
      <p:pic>
        <p:nvPicPr>
          <p:cNvPr id="8" name="7 - Εικόνα" descr="νευτων.jpg"/>
          <p:cNvPicPr>
            <a:picLocks noChangeAspect="1"/>
          </p:cNvPicPr>
          <p:nvPr/>
        </p:nvPicPr>
        <p:blipFill>
          <a:blip r:embed="rId3"/>
          <a:stretch>
            <a:fillRect/>
          </a:stretch>
        </p:blipFill>
        <p:spPr>
          <a:xfrm>
            <a:off x="0" y="5214927"/>
            <a:ext cx="1363149" cy="1643073"/>
          </a:xfrm>
          <a:prstGeom prst="rect">
            <a:avLst/>
          </a:prstGeom>
        </p:spPr>
      </p:pic>
    </p:spTree>
  </p:cSld>
  <p:clrMapOvr>
    <a:masterClrMapping/>
  </p:clrMapOvr>
  <p:transition>
    <p:newsflash/>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a:xfrm>
            <a:off x="0" y="1"/>
            <a:ext cx="9144000" cy="1071545"/>
          </a:xfrm>
          <a:solidFill>
            <a:schemeClr val="tx1"/>
          </a:solidFill>
        </p:spPr>
        <p:txBody>
          <a:bodyPr>
            <a:normAutofit/>
          </a:bodyPr>
          <a:lstStyle/>
          <a:p>
            <a:r>
              <a:rPr lang="el-GR" sz="3200" dirty="0" smtClean="0">
                <a:solidFill>
                  <a:schemeClr val="bg1"/>
                </a:solidFill>
              </a:rPr>
              <a:t>Πως μας επηρεάζει η βαρύτητα;</a:t>
            </a:r>
            <a:endParaRPr lang="el-GR" sz="3200" dirty="0">
              <a:solidFill>
                <a:schemeClr val="bg1"/>
              </a:solidFill>
            </a:endParaRPr>
          </a:p>
        </p:txBody>
      </p:sp>
      <p:pic>
        <p:nvPicPr>
          <p:cNvPr id="4" name="3 - Εικόνα" descr="ΛΟΓΟΤΥΠΟ ΠΔΜ.png"/>
          <p:cNvPicPr>
            <a:picLocks noChangeAspect="1"/>
          </p:cNvPicPr>
          <p:nvPr/>
        </p:nvPicPr>
        <p:blipFill>
          <a:blip r:embed="rId2" cstate="print"/>
          <a:stretch>
            <a:fillRect/>
          </a:stretch>
        </p:blipFill>
        <p:spPr>
          <a:xfrm>
            <a:off x="1" y="1"/>
            <a:ext cx="1000108" cy="1000108"/>
          </a:xfrm>
          <a:prstGeom prst="rect">
            <a:avLst/>
          </a:prstGeom>
        </p:spPr>
      </p:pic>
      <p:sp>
        <p:nvSpPr>
          <p:cNvPr id="5" name="4 - TextBox"/>
          <p:cNvSpPr txBox="1"/>
          <p:nvPr/>
        </p:nvSpPr>
        <p:spPr>
          <a:xfrm>
            <a:off x="1071538" y="0"/>
            <a:ext cx="1857388" cy="461665"/>
          </a:xfrm>
          <a:prstGeom prst="rect">
            <a:avLst/>
          </a:prstGeom>
          <a:noFill/>
        </p:spPr>
        <p:txBody>
          <a:bodyPr wrap="square" rtlCol="0">
            <a:spAutoFit/>
          </a:bodyPr>
          <a:lstStyle/>
          <a:p>
            <a:r>
              <a:rPr lang="el-GR" sz="1200" i="1" dirty="0" smtClean="0">
                <a:solidFill>
                  <a:schemeClr val="bg1"/>
                </a:solidFill>
              </a:rPr>
              <a:t>Παιδαγωγικό Τμήμα Δημοτικής Εκπαίδευσης</a:t>
            </a:r>
            <a:endParaRPr lang="el-GR" sz="1200" i="1" dirty="0">
              <a:solidFill>
                <a:schemeClr val="bg1"/>
              </a:solidFill>
            </a:endParaRPr>
          </a:p>
        </p:txBody>
      </p:sp>
      <p:sp>
        <p:nvSpPr>
          <p:cNvPr id="6" name="5 - Θέση αριθμού διαφάνειας"/>
          <p:cNvSpPr>
            <a:spLocks noGrp="1"/>
          </p:cNvSpPr>
          <p:nvPr>
            <p:ph type="sldNum" sz="quarter" idx="12"/>
          </p:nvPr>
        </p:nvSpPr>
        <p:spPr/>
        <p:txBody>
          <a:bodyPr/>
          <a:lstStyle/>
          <a:p>
            <a:fld id="{DE50EF7C-636B-4E70-84F8-A33F6EE3AEE3}" type="slidenum">
              <a:rPr lang="el-GR" smtClean="0"/>
              <a:t>4</a:t>
            </a:fld>
            <a:endParaRPr lang="el-GR"/>
          </a:p>
        </p:txBody>
      </p:sp>
      <p:sp>
        <p:nvSpPr>
          <p:cNvPr id="7" name="6 - Θέση υποσέλιδου"/>
          <p:cNvSpPr>
            <a:spLocks noGrp="1"/>
          </p:cNvSpPr>
          <p:nvPr>
            <p:ph type="ftr" sz="quarter" idx="11"/>
          </p:nvPr>
        </p:nvSpPr>
        <p:spPr/>
        <p:txBody>
          <a:bodyPr/>
          <a:lstStyle/>
          <a:p>
            <a:r>
              <a:rPr lang="el-GR" dirty="0" smtClean="0"/>
              <a:t>Η βαρύτητα</a:t>
            </a:r>
            <a:endParaRPr lang="el-GR" dirty="0"/>
          </a:p>
        </p:txBody>
      </p:sp>
      <p:pic>
        <p:nvPicPr>
          <p:cNvPr id="8" name="7 - Εικόνα" descr="νευτων.jpg"/>
          <p:cNvPicPr>
            <a:picLocks noChangeAspect="1"/>
          </p:cNvPicPr>
          <p:nvPr/>
        </p:nvPicPr>
        <p:blipFill>
          <a:blip r:embed="rId3"/>
          <a:stretch>
            <a:fillRect/>
          </a:stretch>
        </p:blipFill>
        <p:spPr>
          <a:xfrm>
            <a:off x="0" y="5214927"/>
            <a:ext cx="1363149" cy="1643073"/>
          </a:xfrm>
          <a:prstGeom prst="rect">
            <a:avLst/>
          </a:prstGeom>
        </p:spPr>
      </p:pic>
      <p:graphicFrame>
        <p:nvGraphicFramePr>
          <p:cNvPr id="9" name="8 - Διάγραμμα"/>
          <p:cNvGraphicFramePr/>
          <p:nvPr/>
        </p:nvGraphicFramePr>
        <p:xfrm>
          <a:off x="1524000" y="1397000"/>
          <a:ext cx="6096000" cy="4064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masterClrMapping/>
  </p:clrMapOvr>
  <p:transition>
    <p:newsflash/>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a:xfrm>
            <a:off x="0" y="0"/>
            <a:ext cx="9144000" cy="1071545"/>
          </a:xfrm>
          <a:solidFill>
            <a:schemeClr val="tx1"/>
          </a:solidFill>
        </p:spPr>
        <p:txBody>
          <a:bodyPr>
            <a:normAutofit/>
          </a:bodyPr>
          <a:lstStyle/>
          <a:p>
            <a:r>
              <a:rPr lang="el-GR" sz="3200" dirty="0" smtClean="0">
                <a:solidFill>
                  <a:schemeClr val="bg1"/>
                </a:solidFill>
              </a:rPr>
              <a:t>Η βαρύτητα στη σελήνη</a:t>
            </a:r>
            <a:endParaRPr lang="el-GR" sz="3200" dirty="0">
              <a:solidFill>
                <a:schemeClr val="bg1"/>
              </a:solidFill>
            </a:endParaRPr>
          </a:p>
        </p:txBody>
      </p:sp>
      <p:sp>
        <p:nvSpPr>
          <p:cNvPr id="3" name="2 - Υπότιτλος"/>
          <p:cNvSpPr>
            <a:spLocks noGrp="1"/>
          </p:cNvSpPr>
          <p:nvPr>
            <p:ph type="subTitle" idx="1"/>
          </p:nvPr>
        </p:nvSpPr>
        <p:spPr>
          <a:xfrm>
            <a:off x="1714480" y="1214422"/>
            <a:ext cx="6400800" cy="1752600"/>
          </a:xfrm>
        </p:spPr>
        <p:txBody>
          <a:bodyPr>
            <a:noAutofit/>
          </a:bodyPr>
          <a:lstStyle/>
          <a:p>
            <a:r>
              <a:rPr lang="el-GR" sz="2400" dirty="0" smtClean="0">
                <a:solidFill>
                  <a:schemeClr val="bg1"/>
                </a:solidFill>
              </a:rPr>
              <a:t>Η Σελήνη είναι ο μοναδικός φυσικός δορυφόρος της Γης και ο πέμπτος μεγαλύτερος φυσικός δορυφόρος του ηλιακού συστήματος. Πήρε το όνομά του από την Σελήνη, αρχαιοελληνική θεά του δορυφόρου αυτού. Λέγεται επίσης και «Φεγγάρι» στη δημοτική γλώσσα, λιγότερο επίσημα ή ποιητικά. Είναι το φωτεινότερο σώμα στην ουράνια σφαίρα μετά τον Ήλιο, επειδή είναι και το κοντινότερο στη Γη ουράνιο σώμα. Εξαιτίας αυτής της εγγύτητας, η Σελήνη ασκεί ισχυρή </a:t>
            </a:r>
            <a:r>
              <a:rPr lang="el-GR" sz="2400" dirty="0" err="1" smtClean="0">
                <a:solidFill>
                  <a:schemeClr val="bg1"/>
                </a:solidFill>
              </a:rPr>
              <a:t>βαρυτική</a:t>
            </a:r>
            <a:r>
              <a:rPr lang="el-GR" sz="2400" dirty="0" smtClean="0">
                <a:solidFill>
                  <a:schemeClr val="bg1"/>
                </a:solidFill>
              </a:rPr>
              <a:t> επίδραση στη Γη (παλιρροϊκή αλληλεπίδραση), προκαλώντας φαινόμενα όπως οι παλίρροιες, αλλά και επηρεάζοντας τον άξονα περιστροφής της.</a:t>
            </a:r>
            <a:endParaRPr lang="el-GR" sz="2400" dirty="0">
              <a:solidFill>
                <a:schemeClr val="bg1"/>
              </a:solidFill>
            </a:endParaRPr>
          </a:p>
        </p:txBody>
      </p:sp>
      <p:pic>
        <p:nvPicPr>
          <p:cNvPr id="4" name="3 - Εικόνα" descr="ΛΟΓΟΤΥΠΟ ΠΔΜ.png"/>
          <p:cNvPicPr>
            <a:picLocks noChangeAspect="1"/>
          </p:cNvPicPr>
          <p:nvPr/>
        </p:nvPicPr>
        <p:blipFill>
          <a:blip r:embed="rId2" cstate="print"/>
          <a:stretch>
            <a:fillRect/>
          </a:stretch>
        </p:blipFill>
        <p:spPr>
          <a:xfrm>
            <a:off x="1" y="1"/>
            <a:ext cx="1000108" cy="1000108"/>
          </a:xfrm>
          <a:prstGeom prst="rect">
            <a:avLst/>
          </a:prstGeom>
        </p:spPr>
      </p:pic>
      <p:sp>
        <p:nvSpPr>
          <p:cNvPr id="5" name="4 - TextBox"/>
          <p:cNvSpPr txBox="1"/>
          <p:nvPr/>
        </p:nvSpPr>
        <p:spPr>
          <a:xfrm>
            <a:off x="1071538" y="0"/>
            <a:ext cx="1857388" cy="461665"/>
          </a:xfrm>
          <a:prstGeom prst="rect">
            <a:avLst/>
          </a:prstGeom>
          <a:noFill/>
        </p:spPr>
        <p:txBody>
          <a:bodyPr wrap="square" rtlCol="0">
            <a:spAutoFit/>
          </a:bodyPr>
          <a:lstStyle/>
          <a:p>
            <a:r>
              <a:rPr lang="el-GR" sz="1200" i="1" dirty="0" smtClean="0">
                <a:solidFill>
                  <a:schemeClr val="bg1"/>
                </a:solidFill>
              </a:rPr>
              <a:t>Παιδαγωγικό Τμήμα Δημοτικής Εκπαίδευσης</a:t>
            </a:r>
            <a:endParaRPr lang="el-GR" sz="1200" i="1" dirty="0">
              <a:solidFill>
                <a:schemeClr val="bg1"/>
              </a:solidFill>
            </a:endParaRPr>
          </a:p>
        </p:txBody>
      </p:sp>
      <p:sp>
        <p:nvSpPr>
          <p:cNvPr id="6" name="5 - Θέση αριθμού διαφάνειας"/>
          <p:cNvSpPr>
            <a:spLocks noGrp="1"/>
          </p:cNvSpPr>
          <p:nvPr>
            <p:ph type="sldNum" sz="quarter" idx="12"/>
          </p:nvPr>
        </p:nvSpPr>
        <p:spPr/>
        <p:txBody>
          <a:bodyPr/>
          <a:lstStyle/>
          <a:p>
            <a:fld id="{DE50EF7C-636B-4E70-84F8-A33F6EE3AEE3}" type="slidenum">
              <a:rPr lang="el-GR" smtClean="0"/>
              <a:t>5</a:t>
            </a:fld>
            <a:endParaRPr lang="el-GR"/>
          </a:p>
        </p:txBody>
      </p:sp>
      <p:sp>
        <p:nvSpPr>
          <p:cNvPr id="7" name="6 - Θέση υποσέλιδου"/>
          <p:cNvSpPr>
            <a:spLocks noGrp="1"/>
          </p:cNvSpPr>
          <p:nvPr>
            <p:ph type="ftr" sz="quarter" idx="11"/>
          </p:nvPr>
        </p:nvSpPr>
        <p:spPr/>
        <p:txBody>
          <a:bodyPr/>
          <a:lstStyle/>
          <a:p>
            <a:r>
              <a:rPr lang="el-GR" dirty="0" smtClean="0"/>
              <a:t>Η βαρύτητα</a:t>
            </a:r>
            <a:endParaRPr lang="el-GR" dirty="0"/>
          </a:p>
        </p:txBody>
      </p:sp>
      <p:pic>
        <p:nvPicPr>
          <p:cNvPr id="8" name="7 - Εικόνα" descr="νευτων.jpg"/>
          <p:cNvPicPr>
            <a:picLocks noChangeAspect="1"/>
          </p:cNvPicPr>
          <p:nvPr/>
        </p:nvPicPr>
        <p:blipFill>
          <a:blip r:embed="rId3"/>
          <a:stretch>
            <a:fillRect/>
          </a:stretch>
        </p:blipFill>
        <p:spPr>
          <a:xfrm>
            <a:off x="0" y="5214927"/>
            <a:ext cx="1363149" cy="1643073"/>
          </a:xfrm>
          <a:prstGeom prst="rect">
            <a:avLst/>
          </a:prstGeom>
        </p:spPr>
      </p:pic>
    </p:spTree>
  </p:cSld>
  <p:clrMapOvr>
    <a:masterClrMapping/>
  </p:clrMapOvr>
  <p:transition>
    <p:newsflash/>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a:xfrm>
            <a:off x="0" y="1"/>
            <a:ext cx="9144000" cy="1071545"/>
          </a:xfrm>
          <a:solidFill>
            <a:schemeClr val="tx1"/>
          </a:solidFill>
        </p:spPr>
        <p:txBody>
          <a:bodyPr>
            <a:normAutofit/>
          </a:bodyPr>
          <a:lstStyle/>
          <a:p>
            <a:r>
              <a:rPr lang="el-GR" sz="3200" dirty="0" smtClean="0">
                <a:solidFill>
                  <a:schemeClr val="bg1"/>
                </a:solidFill>
              </a:rPr>
              <a:t>Επίλογος</a:t>
            </a:r>
            <a:endParaRPr lang="el-GR" sz="3200" dirty="0">
              <a:solidFill>
                <a:schemeClr val="bg1"/>
              </a:solidFill>
            </a:endParaRPr>
          </a:p>
        </p:txBody>
      </p:sp>
      <p:sp>
        <p:nvSpPr>
          <p:cNvPr id="3" name="2 - Υπότιτλος"/>
          <p:cNvSpPr>
            <a:spLocks noGrp="1"/>
          </p:cNvSpPr>
          <p:nvPr>
            <p:ph type="subTitle" idx="1"/>
          </p:nvPr>
        </p:nvSpPr>
        <p:spPr>
          <a:xfrm>
            <a:off x="1714480" y="2571744"/>
            <a:ext cx="6400800" cy="1752600"/>
          </a:xfrm>
        </p:spPr>
        <p:txBody>
          <a:bodyPr/>
          <a:lstStyle/>
          <a:p>
            <a:r>
              <a:rPr lang="el-GR" dirty="0" smtClean="0">
                <a:solidFill>
                  <a:schemeClr val="bg1"/>
                </a:solidFill>
              </a:rPr>
              <a:t>Σας ευχαριστώ</a:t>
            </a:r>
            <a:endParaRPr lang="el-GR" dirty="0">
              <a:solidFill>
                <a:schemeClr val="bg1"/>
              </a:solidFill>
            </a:endParaRPr>
          </a:p>
        </p:txBody>
      </p:sp>
      <p:pic>
        <p:nvPicPr>
          <p:cNvPr id="4" name="3 - Εικόνα" descr="ΛΟΓΟΤΥΠΟ ΠΔΜ.png"/>
          <p:cNvPicPr>
            <a:picLocks noChangeAspect="1"/>
          </p:cNvPicPr>
          <p:nvPr/>
        </p:nvPicPr>
        <p:blipFill>
          <a:blip r:embed="rId2" cstate="print"/>
          <a:stretch>
            <a:fillRect/>
          </a:stretch>
        </p:blipFill>
        <p:spPr>
          <a:xfrm>
            <a:off x="1" y="1"/>
            <a:ext cx="1000108" cy="1000108"/>
          </a:xfrm>
          <a:prstGeom prst="rect">
            <a:avLst/>
          </a:prstGeom>
        </p:spPr>
      </p:pic>
      <p:sp>
        <p:nvSpPr>
          <p:cNvPr id="5" name="4 - TextBox"/>
          <p:cNvSpPr txBox="1"/>
          <p:nvPr/>
        </p:nvSpPr>
        <p:spPr>
          <a:xfrm>
            <a:off x="1071538" y="0"/>
            <a:ext cx="1857388" cy="461665"/>
          </a:xfrm>
          <a:prstGeom prst="rect">
            <a:avLst/>
          </a:prstGeom>
          <a:noFill/>
        </p:spPr>
        <p:txBody>
          <a:bodyPr wrap="square" rtlCol="0">
            <a:spAutoFit/>
          </a:bodyPr>
          <a:lstStyle/>
          <a:p>
            <a:r>
              <a:rPr lang="el-GR" sz="1200" i="1" dirty="0" smtClean="0">
                <a:solidFill>
                  <a:schemeClr val="bg1"/>
                </a:solidFill>
              </a:rPr>
              <a:t>Παιδαγωγικό Τμήμα Δημοτικής Εκπαίδευσης</a:t>
            </a:r>
            <a:endParaRPr lang="el-GR" sz="1200" i="1" dirty="0">
              <a:solidFill>
                <a:schemeClr val="bg1"/>
              </a:solidFill>
            </a:endParaRPr>
          </a:p>
        </p:txBody>
      </p:sp>
      <p:sp>
        <p:nvSpPr>
          <p:cNvPr id="6" name="5 - Θέση αριθμού διαφάνειας"/>
          <p:cNvSpPr>
            <a:spLocks noGrp="1"/>
          </p:cNvSpPr>
          <p:nvPr>
            <p:ph type="sldNum" sz="quarter" idx="12"/>
          </p:nvPr>
        </p:nvSpPr>
        <p:spPr/>
        <p:txBody>
          <a:bodyPr/>
          <a:lstStyle/>
          <a:p>
            <a:fld id="{DE50EF7C-636B-4E70-84F8-A33F6EE3AEE3}" type="slidenum">
              <a:rPr lang="el-GR" smtClean="0"/>
              <a:t>6</a:t>
            </a:fld>
            <a:endParaRPr lang="el-GR"/>
          </a:p>
        </p:txBody>
      </p:sp>
      <p:sp>
        <p:nvSpPr>
          <p:cNvPr id="7" name="6 - Θέση υποσέλιδου"/>
          <p:cNvSpPr>
            <a:spLocks noGrp="1"/>
          </p:cNvSpPr>
          <p:nvPr>
            <p:ph type="ftr" sz="quarter" idx="11"/>
          </p:nvPr>
        </p:nvSpPr>
        <p:spPr/>
        <p:txBody>
          <a:bodyPr/>
          <a:lstStyle/>
          <a:p>
            <a:r>
              <a:rPr lang="el-GR" dirty="0" smtClean="0"/>
              <a:t>Η βαρύτητα</a:t>
            </a:r>
            <a:endParaRPr lang="el-GR" dirty="0"/>
          </a:p>
        </p:txBody>
      </p:sp>
      <p:pic>
        <p:nvPicPr>
          <p:cNvPr id="8" name="7 - Εικόνα" descr="νευτων.jpg"/>
          <p:cNvPicPr>
            <a:picLocks noChangeAspect="1"/>
          </p:cNvPicPr>
          <p:nvPr/>
        </p:nvPicPr>
        <p:blipFill>
          <a:blip r:embed="rId3"/>
          <a:stretch>
            <a:fillRect/>
          </a:stretch>
        </p:blipFill>
        <p:spPr>
          <a:xfrm>
            <a:off x="0" y="5214927"/>
            <a:ext cx="1363149" cy="1643073"/>
          </a:xfrm>
          <a:prstGeom prst="rect">
            <a:avLst/>
          </a:prstGeom>
        </p:spPr>
      </p:pic>
      <p:pic>
        <p:nvPicPr>
          <p:cNvPr id="9" name="8 - Εικόνα" descr="αρχείο λήψης.jpg"/>
          <p:cNvPicPr>
            <a:picLocks noChangeAspect="1"/>
          </p:cNvPicPr>
          <p:nvPr/>
        </p:nvPicPr>
        <p:blipFill>
          <a:blip r:embed="rId4"/>
          <a:stretch>
            <a:fillRect/>
          </a:stretch>
        </p:blipFill>
        <p:spPr>
          <a:xfrm>
            <a:off x="5000629" y="3500438"/>
            <a:ext cx="3305340" cy="2214578"/>
          </a:xfrm>
          <a:prstGeom prst="rect">
            <a:avLst/>
          </a:prstGeom>
        </p:spPr>
      </p:pic>
    </p:spTree>
  </p:cSld>
  <p:clrMapOvr>
    <a:masterClrMapping/>
  </p:clrMapOvr>
  <p:transition>
    <p:newsflash/>
  </p:transition>
  <p:timing>
    <p:tnLst>
      <p:par>
        <p:cTn id="1" dur="indefinite" restart="never" nodeType="tmRoot"/>
      </p:par>
    </p:tnLst>
  </p:timing>
</p:sld>
</file>

<file path=ppt/theme/theme1.xml><?xml version="1.0" encoding="utf-8"?>
<a:theme xmlns:a="http://schemas.openxmlformats.org/drawingml/2006/main" name="Θέμα του Office">
  <a:themeElements>
    <a:clrScheme name="Δημοτικός">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42</TotalTime>
  <Words>130</Words>
  <Application>Microsoft Office PowerPoint</Application>
  <PresentationFormat>Προβολή στην οθόνη (4:3)</PresentationFormat>
  <Paragraphs>34</Paragraphs>
  <Slides>6</Slides>
  <Notes>0</Notes>
  <HiddenSlides>0</HiddenSlides>
  <MMClips>0</MMClips>
  <ScaleCrop>false</ScaleCrop>
  <HeadingPairs>
    <vt:vector size="4" baseType="variant">
      <vt:variant>
        <vt:lpstr>Θέμα</vt:lpstr>
      </vt:variant>
      <vt:variant>
        <vt:i4>1</vt:i4>
      </vt:variant>
      <vt:variant>
        <vt:lpstr>Τίτλοι διαφανειών</vt:lpstr>
      </vt:variant>
      <vt:variant>
        <vt:i4>6</vt:i4>
      </vt:variant>
    </vt:vector>
  </HeadingPairs>
  <TitlesOfParts>
    <vt:vector size="7" baseType="lpstr">
      <vt:lpstr>Θέμα του Office</vt:lpstr>
      <vt:lpstr>ΒΑΡΥΤΗΤΑ</vt:lpstr>
      <vt:lpstr>Η βαρύτητα</vt:lpstr>
      <vt:lpstr>Ποιός ανακάλυψε την βαρύτητα</vt:lpstr>
      <vt:lpstr>Πως μας επηρεάζει η βαρύτητα;</vt:lpstr>
      <vt:lpstr>Η βαρύτητα στη σελήνη</vt:lpstr>
      <vt:lpstr>Επίλογος</vt:lpstr>
    </vt:vector>
  </TitlesOfParts>
  <Company>HP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ΒΑΡΥΤΗΤΑ</dc:title>
  <dc:creator>Pauline</dc:creator>
  <cp:lastModifiedBy>Pauline</cp:lastModifiedBy>
  <cp:revision>7</cp:revision>
  <dcterms:created xsi:type="dcterms:W3CDTF">2018-04-23T15:17:33Z</dcterms:created>
  <dcterms:modified xsi:type="dcterms:W3CDTF">2018-04-23T15:59:54Z</dcterms:modified>
</cp:coreProperties>
</file>